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002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2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2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4864608"/>
            <a:ext cx="9144000" cy="0"/>
          </a:xfrm>
          <a:prstGeom prst="line">
            <a:avLst/>
          </a:prstGeom>
          <a:noFill/>
          <a:ln w="635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9320" y="566928"/>
            <a:ext cx="2651760" cy="2651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17043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BROCHURE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85216" y="1481328"/>
            <a:ext cx="539496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kern="0" spc="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TRIGONA</a:t>
            </a:r>
            <a:endParaRPr lang="en-US" sz="5400" dirty="0"/>
          </a:p>
        </p:txBody>
      </p:sp>
      <p:sp>
        <p:nvSpPr>
          <p:cNvPr id="8" name="Text 5"/>
          <p:cNvSpPr/>
          <p:nvPr/>
        </p:nvSpPr>
        <p:spPr>
          <a:xfrm>
            <a:off x="603504" y="2304288"/>
            <a:ext cx="539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kern="0" spc="600" dirty="0">
                <a:solidFill>
                  <a:srgbClr val="FEF2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 PVT LTD</a:t>
            </a:r>
            <a:endParaRPr lang="en-US" sz="2100" dirty="0"/>
          </a:p>
        </p:txBody>
      </p:sp>
      <p:sp>
        <p:nvSpPr>
          <p:cNvPr id="9" name="Text 6"/>
          <p:cNvSpPr/>
          <p:nvPr/>
        </p:nvSpPr>
        <p:spPr>
          <a:xfrm>
            <a:off x="640080" y="2907792"/>
            <a:ext cx="5303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Intelligence  |  Digital Precision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" y="3310128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specialist engineering partner for simulation, design and digital delivery — 60 high-value projects completed across six technical verticals.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40080" y="411480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CFD  ·  FEA  ·  PRODUCT DESIGN  ·  3D MODELLING  ·  TEKLA  ·  PIPING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640080" y="4407408"/>
            <a:ext cx="5486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Nagpur, Maharashtra, India  |  Serving clients worldwide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WAYS OF WORKING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ENGAGEMENT MODELS THAT FIT YOUR NEED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502920" y="1371600"/>
            <a:ext cx="2615184" cy="2670048"/>
          </a:xfrm>
          <a:prstGeom prst="roundRect">
            <a:avLst>
              <a:gd name="adj" fmla="val 244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704088" y="1572768"/>
            <a:ext cx="420624" cy="420624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450" y="1682130"/>
            <a:ext cx="201900" cy="2019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252728" y="1572768"/>
            <a:ext cx="1700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Fixed-Price Project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1252728" y="1847088"/>
            <a:ext cx="170078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Defined scope, defined outcome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722376" y="2286000"/>
            <a:ext cx="21945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one-off analyses, NPD phases and detailing packages</a:t>
            </a:r>
            <a:endParaRPr lang="en-US" sz="102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tickets ₹1.2L–₹8L (USD 2K–8K)</a:t>
            </a:r>
            <a:endParaRPr lang="en-US" sz="102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Milestone-based delivery with review gates</a:t>
            </a:r>
            <a:endParaRPr lang="en-US" sz="1020" dirty="0"/>
          </a:p>
        </p:txBody>
      </p:sp>
      <p:sp>
        <p:nvSpPr>
          <p:cNvPr id="13" name="Shape 9"/>
          <p:cNvSpPr/>
          <p:nvPr/>
        </p:nvSpPr>
        <p:spPr>
          <a:xfrm>
            <a:off x="3401568" y="1371600"/>
            <a:ext cx="2615184" cy="2670048"/>
          </a:xfrm>
          <a:prstGeom prst="roundRect">
            <a:avLst>
              <a:gd name="adj" fmla="val 244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3602736" y="1572768"/>
            <a:ext cx="420624" cy="420624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2098" y="1682130"/>
            <a:ext cx="201900" cy="20190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151376" y="1572768"/>
            <a:ext cx="1700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Hourly Engagement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4151376" y="1847088"/>
            <a:ext cx="170078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specialist capacity</a:t>
            </a:r>
            <a:endParaRPr lang="en-US" sz="950" dirty="0"/>
          </a:p>
        </p:txBody>
      </p:sp>
      <p:sp>
        <p:nvSpPr>
          <p:cNvPr id="18" name="Text 13"/>
          <p:cNvSpPr/>
          <p:nvPr/>
        </p:nvSpPr>
        <p:spPr>
          <a:xfrm>
            <a:off x="3621024" y="2286000"/>
            <a:ext cx="21945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evolving scopes and surge support</a:t>
            </a:r>
            <a:endParaRPr lang="en-US" sz="102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80–120 hours/month typical utilisation</a:t>
            </a:r>
            <a:endParaRPr lang="en-US" sz="102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reporting; scale up or down freely</a:t>
            </a:r>
            <a:endParaRPr lang="en-US" sz="1020" dirty="0"/>
          </a:p>
        </p:txBody>
      </p:sp>
      <p:sp>
        <p:nvSpPr>
          <p:cNvPr id="19" name="Shape 14"/>
          <p:cNvSpPr/>
          <p:nvPr/>
        </p:nvSpPr>
        <p:spPr>
          <a:xfrm>
            <a:off x="6300216" y="1371600"/>
            <a:ext cx="2615184" cy="2670048"/>
          </a:xfrm>
          <a:prstGeom prst="roundRect">
            <a:avLst>
              <a:gd name="adj" fmla="val 244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20" name="Shape 15"/>
          <p:cNvSpPr/>
          <p:nvPr/>
        </p:nvSpPr>
        <p:spPr>
          <a:xfrm>
            <a:off x="6501384" y="1572768"/>
            <a:ext cx="420624" cy="420624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0746" y="1682130"/>
            <a:ext cx="201900" cy="20190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050024" y="1572768"/>
            <a:ext cx="1700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Retainer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7050024" y="1847088"/>
            <a:ext cx="170078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embedded engineering team</a:t>
            </a:r>
            <a:endParaRPr lang="en-US" sz="950" dirty="0"/>
          </a:p>
        </p:txBody>
      </p:sp>
      <p:sp>
        <p:nvSpPr>
          <p:cNvPr id="24" name="Text 18"/>
          <p:cNvSpPr/>
          <p:nvPr/>
        </p:nvSpPr>
        <p:spPr>
          <a:xfrm>
            <a:off x="6519672" y="2286000"/>
            <a:ext cx="21945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 ongoing CAD, detailing and product programmes</a:t>
            </a:r>
            <a:endParaRPr lang="en-US" sz="102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₹80K–₹2.5L per month by team size</a:t>
            </a:r>
            <a:endParaRPr lang="en-US" sz="1020" dirty="0"/>
          </a:p>
          <a:p>
            <a:pPr marL="127000" indent="-127000">
              <a:spcAft>
                <a:spcPts val="800"/>
              </a:spcAft>
              <a:buSzPct val="100000"/>
              <a:buChar char="•"/>
            </a:pPr>
            <a:r>
              <a:rPr lang="en-US" sz="102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queue, 24–48h turnarounds, dedicated engineers</a:t>
            </a:r>
            <a:endParaRPr lang="en-US" sz="1020" dirty="0"/>
          </a:p>
        </p:txBody>
      </p:sp>
      <p:sp>
        <p:nvSpPr>
          <p:cNvPr id="25" name="Text 19"/>
          <p:cNvSpPr/>
          <p:nvPr/>
        </p:nvSpPr>
        <p:spPr>
          <a:xfrm>
            <a:off x="502920" y="4315968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ENGAGEMENT STARTS THE SAME WAY:  </a:t>
            </a:r>
            <a:r>
              <a:rPr lang="en-US" sz="110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 → scoping call → fixed proposal with timeline and deliverables → kick-off within days.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256032"/>
            <a:ext cx="9144000" cy="0"/>
          </a:xfrm>
          <a:prstGeom prst="line">
            <a:avLst/>
          </a:prstGeom>
          <a:noFill/>
          <a:ln w="63500">
            <a:solidFill>
              <a:srgbClr val="FEF200"/>
            </a:solidFill>
            <a:prstDash val="solid"/>
          </a:ln>
        </p:spPr>
      </p:sp>
      <p:pic>
        <p:nvPicPr>
          <p:cNvPr id="4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20" y="685800"/>
            <a:ext cx="1691640" cy="1691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005840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BUILD SOMETHING PRECISE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603504" y="1325880"/>
            <a:ext cx="6217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START WITH A PILOT PROJECT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640080" y="2212848"/>
            <a:ext cx="5852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us one drawing, one failing prototype, or one analysis brief. We'll return a fixed-price proposal with scope, timeline and deliverables — usually within 48 hours.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40080" y="3017520"/>
            <a:ext cx="1938528" cy="658368"/>
          </a:xfrm>
          <a:prstGeom prst="roundRect">
            <a:avLst>
              <a:gd name="adj" fmla="val 833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04672" y="3017520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 signed</a:t>
            </a:r>
            <a:endParaRPr lang="en-US" sz="1500" dirty="0"/>
          </a:p>
        </p:txBody>
      </p:sp>
      <p:sp>
        <p:nvSpPr>
          <p:cNvPr id="10" name="Shape 7"/>
          <p:cNvSpPr/>
          <p:nvPr/>
        </p:nvSpPr>
        <p:spPr>
          <a:xfrm>
            <a:off x="2798064" y="3017520"/>
            <a:ext cx="1938528" cy="658368"/>
          </a:xfrm>
          <a:prstGeom prst="roundRect">
            <a:avLst>
              <a:gd name="adj" fmla="val 833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962656" y="3017520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Scoping call</a:t>
            </a:r>
            <a:endParaRPr lang="en-US" sz="1500" dirty="0"/>
          </a:p>
        </p:txBody>
      </p:sp>
      <p:sp>
        <p:nvSpPr>
          <p:cNvPr id="12" name="Shape 9"/>
          <p:cNvSpPr/>
          <p:nvPr/>
        </p:nvSpPr>
        <p:spPr>
          <a:xfrm>
            <a:off x="4956048" y="3017520"/>
            <a:ext cx="1938528" cy="658368"/>
          </a:xfrm>
          <a:prstGeom prst="roundRect">
            <a:avLst>
              <a:gd name="adj" fmla="val 833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120640" y="3017520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proposal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7114032" y="3017520"/>
            <a:ext cx="1938528" cy="658368"/>
          </a:xfrm>
          <a:prstGeom prst="roundRect">
            <a:avLst>
              <a:gd name="adj" fmla="val 833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278624" y="3017520"/>
            <a:ext cx="160934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Kick-off</a:t>
            </a:r>
            <a:endParaRPr lang="en-US" sz="1500" dirty="0"/>
          </a:p>
        </p:txBody>
      </p:sp>
      <p:sp>
        <p:nvSpPr>
          <p:cNvPr id="16" name="Shape 13"/>
          <p:cNvSpPr/>
          <p:nvPr/>
        </p:nvSpPr>
        <p:spPr>
          <a:xfrm>
            <a:off x="640080" y="4114800"/>
            <a:ext cx="2743200" cy="0"/>
          </a:xfrm>
          <a:prstGeom prst="line">
            <a:avLst/>
          </a:prstGeom>
          <a:noFill/>
          <a:ln w="19050">
            <a:solidFill>
              <a:srgbClr val="FEF20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40080" y="42519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Abhishek Bhagwat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Managing Director  ·  Trigona Digital Pvt Ltd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Nagpur, Maharashtra, India  ·  Also on Upwork (Top Rated)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WE ARE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ONE PARTNER, FULL ENGINEERING DEPTH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Text 4"/>
          <p:cNvSpPr/>
          <p:nvPr/>
        </p:nvSpPr>
        <p:spPr>
          <a:xfrm>
            <a:off x="502920" y="1298448"/>
            <a:ext cx="8138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is a specialist engineering services and digital product company. We take on the analysis, design and detailing work that is too specialised for in-house teams and too critical for generalist outsourcing — delivered from India at international quality standards, with the communication discipline of a premium consultancy.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502920" y="2194560"/>
            <a:ext cx="1938528" cy="1965960"/>
          </a:xfrm>
          <a:prstGeom prst="roundRect">
            <a:avLst>
              <a:gd name="adj" fmla="val 3302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67512" y="23591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64" y="2459004"/>
            <a:ext cx="184343" cy="18434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67512" y="2852928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35–40% Cost Advantage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667512" y="3310128"/>
            <a:ext cx="160934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Tier-2 India cost base versus Pune, Bangalore or onshore teams — with equivalent output quality.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2660904" y="2194560"/>
            <a:ext cx="1938528" cy="1965960"/>
          </a:xfrm>
          <a:prstGeom prst="roundRect">
            <a:avLst>
              <a:gd name="adj" fmla="val 3302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2825496" y="23591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5348" y="2459004"/>
            <a:ext cx="184343" cy="184343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825496" y="2852928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Turnaround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2825496" y="3310128"/>
            <a:ext cx="160934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 senior team, direct engineer access, and timezone overlap with Europe and the Middle East.</a:t>
            </a:r>
            <a:endParaRPr lang="en-US" sz="950" dirty="0"/>
          </a:p>
        </p:txBody>
      </p:sp>
      <p:sp>
        <p:nvSpPr>
          <p:cNvPr id="18" name="Shape 13"/>
          <p:cNvSpPr/>
          <p:nvPr/>
        </p:nvSpPr>
        <p:spPr>
          <a:xfrm>
            <a:off x="4818888" y="2194560"/>
            <a:ext cx="1938528" cy="1965960"/>
          </a:xfrm>
          <a:prstGeom prst="roundRect">
            <a:avLst>
              <a:gd name="adj" fmla="val 3302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9" name="Shape 14"/>
          <p:cNvSpPr/>
          <p:nvPr/>
        </p:nvSpPr>
        <p:spPr>
          <a:xfrm>
            <a:off x="4983480" y="23591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3332" y="2459004"/>
            <a:ext cx="184343" cy="184343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4983480" y="2852928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Certification-Ready</a:t>
            </a:r>
            <a:endParaRPr lang="en-US" sz="1200" dirty="0"/>
          </a:p>
        </p:txBody>
      </p:sp>
      <p:sp>
        <p:nvSpPr>
          <p:cNvPr id="22" name="Text 16"/>
          <p:cNvSpPr/>
          <p:nvPr/>
        </p:nvSpPr>
        <p:spPr>
          <a:xfrm>
            <a:off x="4983480" y="3310128"/>
            <a:ext cx="160934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ASME BPVC, MIL-SPEC, EN and DIN aligned deliverables; ISO 9001 &amp; 27001 programme underway.</a:t>
            </a:r>
            <a:endParaRPr lang="en-US" sz="950" dirty="0"/>
          </a:p>
        </p:txBody>
      </p:sp>
      <p:sp>
        <p:nvSpPr>
          <p:cNvPr id="23" name="Shape 17"/>
          <p:cNvSpPr/>
          <p:nvPr/>
        </p:nvSpPr>
        <p:spPr>
          <a:xfrm>
            <a:off x="6976872" y="2194560"/>
            <a:ext cx="1938528" cy="1965960"/>
          </a:xfrm>
          <a:prstGeom prst="roundRect">
            <a:avLst>
              <a:gd name="adj" fmla="val 3302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24" name="Shape 18"/>
          <p:cNvSpPr/>
          <p:nvPr/>
        </p:nvSpPr>
        <p:spPr>
          <a:xfrm>
            <a:off x="7141464" y="23591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1316" y="2459004"/>
            <a:ext cx="184343" cy="184343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7141464" y="2852928"/>
            <a:ext cx="160934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IP-Safe Engagement</a:t>
            </a:r>
            <a:endParaRPr lang="en-US" sz="1200" dirty="0"/>
          </a:p>
        </p:txBody>
      </p:sp>
      <p:sp>
        <p:nvSpPr>
          <p:cNvPr id="27" name="Text 20"/>
          <p:cNvSpPr/>
          <p:nvPr/>
        </p:nvSpPr>
        <p:spPr>
          <a:xfrm>
            <a:off x="7141464" y="3310128"/>
            <a:ext cx="160934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NDA-first model, clear IP transfer clauses, and defence-grade confidentiality practices.</a:t>
            </a:r>
            <a:endParaRPr lang="en-US" sz="950" dirty="0"/>
          </a:p>
        </p:txBody>
      </p:sp>
      <p:sp>
        <p:nvSpPr>
          <p:cNvPr id="28" name="Text 21"/>
          <p:cNvSpPr/>
          <p:nvPr/>
        </p:nvSpPr>
        <p:spPr>
          <a:xfrm>
            <a:off x="502920" y="4352544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WE LIVE IN:  </a:t>
            </a:r>
            <a:r>
              <a:rPr lang="en-US" sz="10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ANSYS Fluent &amp; Mechanical, OpenFOAM, Star-CCM+, Abaqus, SolidWorks, Fusion 360, Rhino, Tekla Structures, AutoCAD Plant 3D, AVEVA E3D, SmartPlant.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01 — COMPUTATIONAL FLUID DYNAMICS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CFD SIMULATION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475488" y="1280160"/>
            <a:ext cx="2706624" cy="1819656"/>
          </a:xfrm>
          <a:prstGeom prst="roundRect">
            <a:avLst>
              <a:gd name="adj" fmla="val 251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pic>
        <p:nvPicPr>
          <p:cNvPr id="8" name="Image 1" descr="/home/claude/img_cf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07592"/>
            <a:ext cx="2651760" cy="1764792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75488" y="3236976"/>
            <a:ext cx="2706624" cy="1463040"/>
          </a:xfrm>
          <a:prstGeom prst="roundRect">
            <a:avLst>
              <a:gd name="adj" fmla="val 3750"/>
            </a:avLst>
          </a:prstGeom>
          <a:solidFill>
            <a:srgbClr val="FEF200"/>
          </a:solidFill>
          <a:ln/>
        </p:spPr>
      </p:sp>
      <p:sp>
        <p:nvSpPr>
          <p:cNvPr id="10" name="Text 6"/>
          <p:cNvSpPr/>
          <p:nvPr/>
        </p:nvSpPr>
        <p:spPr>
          <a:xfrm>
            <a:off x="676656" y="3364992"/>
            <a:ext cx="2331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TO YOUR BUSINESS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676656" y="3566160"/>
            <a:ext cx="23317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physical prototyping cycles 40–60%, de-risk thermal and fluid designs before tooling is committed, and walk into certification or investor reviews with simulation-backed evidence.</a:t>
            </a:r>
            <a:endParaRPr lang="en-US" sz="920" dirty="0"/>
          </a:p>
        </p:txBody>
      </p:sp>
      <p:sp>
        <p:nvSpPr>
          <p:cNvPr id="12" name="Text 8"/>
          <p:cNvSpPr/>
          <p:nvPr/>
        </p:nvSpPr>
        <p:spPr>
          <a:xfrm>
            <a:off x="3401568" y="1298448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 PROJECTS COMPLETED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01568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401568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785616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 battery pack thermal management &amp; cooling-plate optimisation</a:t>
            </a:r>
            <a:endParaRPr lang="en-US" sz="970" dirty="0"/>
          </a:p>
        </p:txBody>
      </p:sp>
      <p:sp>
        <p:nvSpPr>
          <p:cNvPr id="16" name="Shape 12"/>
          <p:cNvSpPr/>
          <p:nvPr/>
        </p:nvSpPr>
        <p:spPr>
          <a:xfrm>
            <a:off x="3401568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401568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785616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Hydrogen fuel-cell stack thermal simulation</a:t>
            </a:r>
            <a:endParaRPr lang="en-US" sz="970" dirty="0"/>
          </a:p>
        </p:txBody>
      </p:sp>
      <p:sp>
        <p:nvSpPr>
          <p:cNvPr id="19" name="Shape 15"/>
          <p:cNvSpPr/>
          <p:nvPr/>
        </p:nvSpPr>
        <p:spPr>
          <a:xfrm>
            <a:off x="3401568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401568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785616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centre airflow &amp; cooling efficiency modelling</a:t>
            </a:r>
            <a:endParaRPr lang="en-US" sz="970" dirty="0"/>
          </a:p>
        </p:txBody>
      </p:sp>
      <p:sp>
        <p:nvSpPr>
          <p:cNvPr id="22" name="Shape 18"/>
          <p:cNvSpPr/>
          <p:nvPr/>
        </p:nvSpPr>
        <p:spPr>
          <a:xfrm>
            <a:off x="3401568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01568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785616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HVAC design validation for commercial buildings</a:t>
            </a:r>
            <a:endParaRPr lang="en-US" sz="970" dirty="0"/>
          </a:p>
        </p:txBody>
      </p:sp>
      <p:sp>
        <p:nvSpPr>
          <p:cNvPr id="25" name="Shape 21"/>
          <p:cNvSpPr/>
          <p:nvPr/>
        </p:nvSpPr>
        <p:spPr>
          <a:xfrm>
            <a:off x="3401568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40156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785616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Marine propeller &amp; hull hydrodynamic optimisation</a:t>
            </a:r>
            <a:endParaRPr lang="en-US" sz="970" dirty="0"/>
          </a:p>
        </p:txBody>
      </p:sp>
      <p:sp>
        <p:nvSpPr>
          <p:cNvPr id="28" name="Shape 24"/>
          <p:cNvSpPr/>
          <p:nvPr/>
        </p:nvSpPr>
        <p:spPr>
          <a:xfrm>
            <a:off x="6080760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08076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464808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Solar thermal collector performance modelling</a:t>
            </a:r>
            <a:endParaRPr lang="en-US" sz="970" dirty="0"/>
          </a:p>
        </p:txBody>
      </p:sp>
      <p:sp>
        <p:nvSpPr>
          <p:cNvPr id="31" name="Shape 27"/>
          <p:cNvSpPr/>
          <p:nvPr/>
        </p:nvSpPr>
        <p:spPr>
          <a:xfrm>
            <a:off x="6080760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807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464808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Turbomachinery blade aerodynamic analysis</a:t>
            </a:r>
            <a:endParaRPr lang="en-US" sz="970" dirty="0"/>
          </a:p>
        </p:txBody>
      </p:sp>
      <p:sp>
        <p:nvSpPr>
          <p:cNvPr id="34" name="Shape 30"/>
          <p:cNvSpPr/>
          <p:nvPr/>
        </p:nvSpPr>
        <p:spPr>
          <a:xfrm>
            <a:off x="6080760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6080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464808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exhaust &amp; pollutant dispersion studies</a:t>
            </a:r>
            <a:endParaRPr lang="en-US" sz="970" dirty="0"/>
          </a:p>
        </p:txBody>
      </p:sp>
      <p:sp>
        <p:nvSpPr>
          <p:cNvPr id="37" name="Shape 33"/>
          <p:cNvSpPr/>
          <p:nvPr/>
        </p:nvSpPr>
        <p:spPr>
          <a:xfrm>
            <a:off x="6080760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6080760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6464808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Electronics enclosure heat-dissipation design</a:t>
            </a:r>
            <a:endParaRPr lang="en-US" sz="970" dirty="0"/>
          </a:p>
        </p:txBody>
      </p:sp>
      <p:sp>
        <p:nvSpPr>
          <p:cNvPr id="40" name="Shape 36"/>
          <p:cNvSpPr/>
          <p:nvPr/>
        </p:nvSpPr>
        <p:spPr>
          <a:xfrm>
            <a:off x="6080760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41" name="Text 37"/>
          <p:cNvSpPr/>
          <p:nvPr/>
        </p:nvSpPr>
        <p:spPr>
          <a:xfrm>
            <a:off x="6080760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6464808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Wind-load simulation for façades &amp; structures</a:t>
            </a:r>
            <a:endParaRPr lang="en-US" sz="9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02 — FINITE ELEMENT ANALYSIS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FEA &amp; STRUCTURAL ANALYSIS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475488" y="1280160"/>
            <a:ext cx="2706624" cy="1819656"/>
          </a:xfrm>
          <a:prstGeom prst="roundRect">
            <a:avLst>
              <a:gd name="adj" fmla="val 251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pic>
        <p:nvPicPr>
          <p:cNvPr id="8" name="Image 1" descr="/home/claude/img_fe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07592"/>
            <a:ext cx="2651760" cy="1764792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75488" y="3236976"/>
            <a:ext cx="2706624" cy="1463040"/>
          </a:xfrm>
          <a:prstGeom prst="roundRect">
            <a:avLst>
              <a:gd name="adj" fmla="val 3750"/>
            </a:avLst>
          </a:prstGeom>
          <a:solidFill>
            <a:srgbClr val="FEF200"/>
          </a:solidFill>
          <a:ln/>
        </p:spPr>
      </p:sp>
      <p:sp>
        <p:nvSpPr>
          <p:cNvPr id="10" name="Text 6"/>
          <p:cNvSpPr/>
          <p:nvPr/>
        </p:nvSpPr>
        <p:spPr>
          <a:xfrm>
            <a:off x="676656" y="3364992"/>
            <a:ext cx="2331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TO YOUR BUSINESS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676656" y="3566160"/>
            <a:ext cx="23317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First-pass certification against ASME, MIL-SPEC and EN standards, avoided field failures and recalls, and lighter, cheaper designs backed by proven safety margins.</a:t>
            </a:r>
            <a:endParaRPr lang="en-US" sz="920" dirty="0"/>
          </a:p>
        </p:txBody>
      </p:sp>
      <p:sp>
        <p:nvSpPr>
          <p:cNvPr id="12" name="Text 8"/>
          <p:cNvSpPr/>
          <p:nvPr/>
        </p:nvSpPr>
        <p:spPr>
          <a:xfrm>
            <a:off x="3401568" y="1298448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 PROJECTS COMPLETED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01568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401568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785616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Defence equipment recoil &amp; shock analysis (MIL-SPEC)</a:t>
            </a:r>
            <a:endParaRPr lang="en-US" sz="970" dirty="0"/>
          </a:p>
        </p:txBody>
      </p:sp>
      <p:sp>
        <p:nvSpPr>
          <p:cNvPr id="16" name="Shape 12"/>
          <p:cNvSpPr/>
          <p:nvPr/>
        </p:nvSpPr>
        <p:spPr>
          <a:xfrm>
            <a:off x="3401568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401568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785616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 vessel design &amp; assessment per ASME BPVC</a:t>
            </a:r>
            <a:endParaRPr lang="en-US" sz="970" dirty="0"/>
          </a:p>
        </p:txBody>
      </p:sp>
      <p:sp>
        <p:nvSpPr>
          <p:cNvPr id="19" name="Shape 15"/>
          <p:cNvSpPr/>
          <p:nvPr/>
        </p:nvSpPr>
        <p:spPr>
          <a:xfrm>
            <a:off x="3401568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401568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785616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FCC reactor structural integrity assessment</a:t>
            </a:r>
            <a:endParaRPr lang="en-US" sz="970" dirty="0"/>
          </a:p>
        </p:txBody>
      </p:sp>
      <p:sp>
        <p:nvSpPr>
          <p:cNvPr id="22" name="Shape 18"/>
          <p:cNvSpPr/>
          <p:nvPr/>
        </p:nvSpPr>
        <p:spPr>
          <a:xfrm>
            <a:off x="3401568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01568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785616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device structural validation (EN / ISO)</a:t>
            </a:r>
            <a:endParaRPr lang="en-US" sz="970" dirty="0"/>
          </a:p>
        </p:txBody>
      </p:sp>
      <p:sp>
        <p:nvSpPr>
          <p:cNvPr id="25" name="Shape 21"/>
          <p:cNvSpPr/>
          <p:nvPr/>
        </p:nvSpPr>
        <p:spPr>
          <a:xfrm>
            <a:off x="3401568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40156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785616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Hydrofoil &amp; marine structure stress analysis</a:t>
            </a:r>
            <a:endParaRPr lang="en-US" sz="970" dirty="0"/>
          </a:p>
        </p:txBody>
      </p:sp>
      <p:sp>
        <p:nvSpPr>
          <p:cNvPr id="28" name="Shape 24"/>
          <p:cNvSpPr/>
          <p:nvPr/>
        </p:nvSpPr>
        <p:spPr>
          <a:xfrm>
            <a:off x="6080760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08076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464808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Fatigue &amp; life prediction for rotating equipment</a:t>
            </a:r>
            <a:endParaRPr lang="en-US" sz="970" dirty="0"/>
          </a:p>
        </p:txBody>
      </p:sp>
      <p:sp>
        <p:nvSpPr>
          <p:cNvPr id="31" name="Shape 27"/>
          <p:cNvSpPr/>
          <p:nvPr/>
        </p:nvSpPr>
        <p:spPr>
          <a:xfrm>
            <a:off x="6080760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807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464808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Seismic qualification of industrial equipment</a:t>
            </a:r>
            <a:endParaRPr lang="en-US" sz="970" dirty="0"/>
          </a:p>
        </p:txBody>
      </p:sp>
      <p:sp>
        <p:nvSpPr>
          <p:cNvPr id="34" name="Shape 30"/>
          <p:cNvSpPr/>
          <p:nvPr/>
        </p:nvSpPr>
        <p:spPr>
          <a:xfrm>
            <a:off x="6080760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6080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464808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Drop, impact &amp; crash simulation of enclosures</a:t>
            </a:r>
            <a:endParaRPr lang="en-US" sz="970" dirty="0"/>
          </a:p>
        </p:txBody>
      </p:sp>
      <p:sp>
        <p:nvSpPr>
          <p:cNvPr id="37" name="Shape 33"/>
          <p:cNvSpPr/>
          <p:nvPr/>
        </p:nvSpPr>
        <p:spPr>
          <a:xfrm>
            <a:off x="6080760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6080760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6464808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Weld &amp; bolted-joint strength verification</a:t>
            </a:r>
            <a:endParaRPr lang="en-US" sz="970" dirty="0"/>
          </a:p>
        </p:txBody>
      </p:sp>
      <p:sp>
        <p:nvSpPr>
          <p:cNvPr id="40" name="Shape 36"/>
          <p:cNvSpPr/>
          <p:nvPr/>
        </p:nvSpPr>
        <p:spPr>
          <a:xfrm>
            <a:off x="6080760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41" name="Text 37"/>
          <p:cNvSpPr/>
          <p:nvPr/>
        </p:nvSpPr>
        <p:spPr>
          <a:xfrm>
            <a:off x="6080760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6464808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laminate strength &amp; failure analysis</a:t>
            </a:r>
            <a:endParaRPr lang="en-US" sz="97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03 — PRODUCT DESIGN &amp; DEVELOPMENT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 DESIGN &amp; DEVELOPMENT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475488" y="1280160"/>
            <a:ext cx="2706624" cy="1819656"/>
          </a:xfrm>
          <a:prstGeom prst="roundRect">
            <a:avLst>
              <a:gd name="adj" fmla="val 251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pic>
        <p:nvPicPr>
          <p:cNvPr id="8" name="Image 1" descr="/home/claude/img_produc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07592"/>
            <a:ext cx="2651760" cy="1764792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75488" y="3236976"/>
            <a:ext cx="2706624" cy="1463040"/>
          </a:xfrm>
          <a:prstGeom prst="roundRect">
            <a:avLst>
              <a:gd name="adj" fmla="val 3750"/>
            </a:avLst>
          </a:prstGeom>
          <a:solidFill>
            <a:srgbClr val="FEF200"/>
          </a:solidFill>
          <a:ln/>
        </p:spPr>
      </p:sp>
      <p:sp>
        <p:nvSpPr>
          <p:cNvPr id="10" name="Text 6"/>
          <p:cNvSpPr/>
          <p:nvPr/>
        </p:nvSpPr>
        <p:spPr>
          <a:xfrm>
            <a:off x="676656" y="3364992"/>
            <a:ext cx="2331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TO YOUR BUSINESS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676656" y="3566160"/>
            <a:ext cx="23317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 to manufacturing-ready in weeks, not quarters. DFM-led design typically cuts unit cost 15–30%, and one accountable partner carries your product from sketch to supplier handoff.</a:t>
            </a:r>
            <a:endParaRPr lang="en-US" sz="920" dirty="0"/>
          </a:p>
        </p:txBody>
      </p:sp>
      <p:sp>
        <p:nvSpPr>
          <p:cNvPr id="12" name="Text 8"/>
          <p:cNvSpPr/>
          <p:nvPr/>
        </p:nvSpPr>
        <p:spPr>
          <a:xfrm>
            <a:off x="3401568" y="1298448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 PROJECTS COMPLETED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01568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401568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785616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PEMF wellness device — concept to production</a:t>
            </a:r>
            <a:endParaRPr lang="en-US" sz="970" dirty="0"/>
          </a:p>
        </p:txBody>
      </p:sp>
      <p:sp>
        <p:nvSpPr>
          <p:cNvPr id="16" name="Shape 12"/>
          <p:cNvSpPr/>
          <p:nvPr/>
        </p:nvSpPr>
        <p:spPr>
          <a:xfrm>
            <a:off x="3401568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401568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785616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Consumer travel accessory NPD with full DFM</a:t>
            </a:r>
            <a:endParaRPr lang="en-US" sz="970" dirty="0"/>
          </a:p>
        </p:txBody>
      </p:sp>
      <p:sp>
        <p:nvSpPr>
          <p:cNvPr id="19" name="Shape 15"/>
          <p:cNvSpPr/>
          <p:nvPr/>
        </p:nvSpPr>
        <p:spPr>
          <a:xfrm>
            <a:off x="3401568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401568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785616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Precision mechanism design &amp; tolerance analysis</a:t>
            </a:r>
            <a:endParaRPr lang="en-US" sz="970" dirty="0"/>
          </a:p>
        </p:txBody>
      </p:sp>
      <p:sp>
        <p:nvSpPr>
          <p:cNvPr id="22" name="Shape 18"/>
          <p:cNvSpPr/>
          <p:nvPr/>
        </p:nvSpPr>
        <p:spPr>
          <a:xfrm>
            <a:off x="3401568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01568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785616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Injection-moulded enclosure design (DFM / DFA)</a:t>
            </a:r>
            <a:endParaRPr lang="en-US" sz="970" dirty="0"/>
          </a:p>
        </p:txBody>
      </p:sp>
      <p:sp>
        <p:nvSpPr>
          <p:cNvPr id="25" name="Shape 21"/>
          <p:cNvSpPr/>
          <p:nvPr/>
        </p:nvSpPr>
        <p:spPr>
          <a:xfrm>
            <a:off x="3401568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40156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785616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Sheet-metal product design for manufacture</a:t>
            </a:r>
            <a:endParaRPr lang="en-US" sz="970" dirty="0"/>
          </a:p>
        </p:txBody>
      </p:sp>
      <p:sp>
        <p:nvSpPr>
          <p:cNvPr id="28" name="Shape 24"/>
          <p:cNvSpPr/>
          <p:nvPr/>
        </p:nvSpPr>
        <p:spPr>
          <a:xfrm>
            <a:off x="6080760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08076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464808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Medical handheld device industrial design</a:t>
            </a:r>
            <a:endParaRPr lang="en-US" sz="970" dirty="0"/>
          </a:p>
        </p:txBody>
      </p:sp>
      <p:sp>
        <p:nvSpPr>
          <p:cNvPr id="31" name="Shape 27"/>
          <p:cNvSpPr/>
          <p:nvPr/>
        </p:nvSpPr>
        <p:spPr>
          <a:xfrm>
            <a:off x="6080760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807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464808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IoT hardware enclosure — thermal &amp; EMI aware</a:t>
            </a:r>
            <a:endParaRPr lang="en-US" sz="970" dirty="0"/>
          </a:p>
        </p:txBody>
      </p:sp>
      <p:sp>
        <p:nvSpPr>
          <p:cNvPr id="34" name="Shape 30"/>
          <p:cNvSpPr/>
          <p:nvPr/>
        </p:nvSpPr>
        <p:spPr>
          <a:xfrm>
            <a:off x="6080760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6080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464808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3D-printed prototyping &amp; pilot-batch coordination</a:t>
            </a:r>
            <a:endParaRPr lang="en-US" sz="970" dirty="0"/>
          </a:p>
        </p:txBody>
      </p:sp>
      <p:sp>
        <p:nvSpPr>
          <p:cNvPr id="37" name="Shape 33"/>
          <p:cNvSpPr/>
          <p:nvPr/>
        </p:nvSpPr>
        <p:spPr>
          <a:xfrm>
            <a:off x="6080760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6080760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6464808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Cost-reduction redesign of legacy products</a:t>
            </a:r>
            <a:endParaRPr lang="en-US" sz="970" dirty="0"/>
          </a:p>
        </p:txBody>
      </p:sp>
      <p:sp>
        <p:nvSpPr>
          <p:cNvPr id="40" name="Shape 36"/>
          <p:cNvSpPr/>
          <p:nvPr/>
        </p:nvSpPr>
        <p:spPr>
          <a:xfrm>
            <a:off x="6080760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41" name="Text 37"/>
          <p:cNvSpPr/>
          <p:nvPr/>
        </p:nvSpPr>
        <p:spPr>
          <a:xfrm>
            <a:off x="6080760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6464808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manufacturing vendor sourcing &amp; handoff</a:t>
            </a:r>
            <a:endParaRPr lang="en-US" sz="9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04 — 3D MODELLING &amp; CAD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3D MODELLING &amp; CAD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475488" y="1280160"/>
            <a:ext cx="2706624" cy="1819656"/>
          </a:xfrm>
          <a:prstGeom prst="roundRect">
            <a:avLst>
              <a:gd name="adj" fmla="val 251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pic>
        <p:nvPicPr>
          <p:cNvPr id="8" name="Image 1" descr="/home/claude/img_ca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07592"/>
            <a:ext cx="2651760" cy="1764792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75488" y="3236976"/>
            <a:ext cx="2706624" cy="1463040"/>
          </a:xfrm>
          <a:prstGeom prst="roundRect">
            <a:avLst>
              <a:gd name="adj" fmla="val 3750"/>
            </a:avLst>
          </a:prstGeom>
          <a:solidFill>
            <a:srgbClr val="FEF200"/>
          </a:solidFill>
          <a:ln/>
        </p:spPr>
      </p:sp>
      <p:sp>
        <p:nvSpPr>
          <p:cNvPr id="10" name="Text 6"/>
          <p:cNvSpPr/>
          <p:nvPr/>
        </p:nvSpPr>
        <p:spPr>
          <a:xfrm>
            <a:off x="676656" y="3364992"/>
            <a:ext cx="2331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TO YOUR BUSINESS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676656" y="3566160"/>
            <a:ext cx="23317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Elastic CAD capacity without adding headcount: 24–48 hour turnarounds on retainer, and drawings your shop floor can build from the first time — GD&amp;T-clean, BOM-complete.</a:t>
            </a:r>
            <a:endParaRPr lang="en-US" sz="920" dirty="0"/>
          </a:p>
        </p:txBody>
      </p:sp>
      <p:sp>
        <p:nvSpPr>
          <p:cNvPr id="12" name="Text 8"/>
          <p:cNvSpPr/>
          <p:nvPr/>
        </p:nvSpPr>
        <p:spPr>
          <a:xfrm>
            <a:off x="3401568" y="1298448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 PROJECTS COMPLETED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01568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401568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785616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engineering — scan to parametric CAD</a:t>
            </a:r>
            <a:endParaRPr lang="en-US" sz="970" dirty="0"/>
          </a:p>
        </p:txBody>
      </p:sp>
      <p:sp>
        <p:nvSpPr>
          <p:cNvPr id="16" name="Shape 12"/>
          <p:cNvSpPr/>
          <p:nvPr/>
        </p:nvSpPr>
        <p:spPr>
          <a:xfrm>
            <a:off x="3401568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401568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785616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STL-to-STEP conversion for manufacturing</a:t>
            </a:r>
            <a:endParaRPr lang="en-US" sz="970" dirty="0"/>
          </a:p>
        </p:txBody>
      </p:sp>
      <p:sp>
        <p:nvSpPr>
          <p:cNvPr id="19" name="Shape 15"/>
          <p:cNvSpPr/>
          <p:nvPr/>
        </p:nvSpPr>
        <p:spPr>
          <a:xfrm>
            <a:off x="3401568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401568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785616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parametric assembly modelling</a:t>
            </a:r>
            <a:endParaRPr lang="en-US" sz="970" dirty="0"/>
          </a:p>
        </p:txBody>
      </p:sp>
      <p:sp>
        <p:nvSpPr>
          <p:cNvPr id="22" name="Shape 18"/>
          <p:cNvSpPr/>
          <p:nvPr/>
        </p:nvSpPr>
        <p:spPr>
          <a:xfrm>
            <a:off x="3401568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01568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785616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Legacy 2D-to-3D drawing migration</a:t>
            </a:r>
            <a:endParaRPr lang="en-US" sz="970" dirty="0"/>
          </a:p>
        </p:txBody>
      </p:sp>
      <p:sp>
        <p:nvSpPr>
          <p:cNvPr id="25" name="Shape 21"/>
          <p:cNvSpPr/>
          <p:nvPr/>
        </p:nvSpPr>
        <p:spPr>
          <a:xfrm>
            <a:off x="3401568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40156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785616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Photorealistic product rendering &amp; animation</a:t>
            </a:r>
            <a:endParaRPr lang="en-US" sz="970" dirty="0"/>
          </a:p>
        </p:txBody>
      </p:sp>
      <p:sp>
        <p:nvSpPr>
          <p:cNvPr id="28" name="Shape 24"/>
          <p:cNvSpPr/>
          <p:nvPr/>
        </p:nvSpPr>
        <p:spPr>
          <a:xfrm>
            <a:off x="6080760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08076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464808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CAD retainer for manufacturers</a:t>
            </a:r>
            <a:endParaRPr lang="en-US" sz="970" dirty="0"/>
          </a:p>
        </p:txBody>
      </p:sp>
      <p:sp>
        <p:nvSpPr>
          <p:cNvPr id="31" name="Shape 27"/>
          <p:cNvSpPr/>
          <p:nvPr/>
        </p:nvSpPr>
        <p:spPr>
          <a:xfrm>
            <a:off x="6080760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807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464808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GD&amp;T-compliant manufacturing drawings</a:t>
            </a:r>
            <a:endParaRPr lang="en-US" sz="970" dirty="0"/>
          </a:p>
        </p:txBody>
      </p:sp>
      <p:sp>
        <p:nvSpPr>
          <p:cNvPr id="34" name="Shape 30"/>
          <p:cNvSpPr/>
          <p:nvPr/>
        </p:nvSpPr>
        <p:spPr>
          <a:xfrm>
            <a:off x="6080760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6080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464808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&amp; factory layout modelling</a:t>
            </a:r>
            <a:endParaRPr lang="en-US" sz="970" dirty="0"/>
          </a:p>
        </p:txBody>
      </p:sp>
      <p:sp>
        <p:nvSpPr>
          <p:cNvPr id="37" name="Shape 33"/>
          <p:cNvSpPr/>
          <p:nvPr/>
        </p:nvSpPr>
        <p:spPr>
          <a:xfrm>
            <a:off x="6080760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6080760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6464808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Configurable product-family CAD libraries</a:t>
            </a:r>
            <a:endParaRPr lang="en-US" sz="970" dirty="0"/>
          </a:p>
        </p:txBody>
      </p:sp>
      <p:sp>
        <p:nvSpPr>
          <p:cNvPr id="40" name="Shape 36"/>
          <p:cNvSpPr/>
          <p:nvPr/>
        </p:nvSpPr>
        <p:spPr>
          <a:xfrm>
            <a:off x="6080760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41" name="Text 37"/>
          <p:cNvSpPr/>
          <p:nvPr/>
        </p:nvSpPr>
        <p:spPr>
          <a:xfrm>
            <a:off x="6080760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6464808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As-built documentation &amp; BOM generation</a:t>
            </a:r>
            <a:endParaRPr lang="en-US" sz="97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05 — TEKLA STRUCTURES &amp; BIM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TEKLA STRUCTURES &amp; BIM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475488" y="1280160"/>
            <a:ext cx="2706624" cy="1819656"/>
          </a:xfrm>
          <a:prstGeom prst="roundRect">
            <a:avLst>
              <a:gd name="adj" fmla="val 251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pic>
        <p:nvPicPr>
          <p:cNvPr id="8" name="Image 1" descr="/home/claude/img_tekl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07592"/>
            <a:ext cx="2651760" cy="1764792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75488" y="3236976"/>
            <a:ext cx="2706624" cy="1463040"/>
          </a:xfrm>
          <a:prstGeom prst="roundRect">
            <a:avLst>
              <a:gd name="adj" fmla="val 3750"/>
            </a:avLst>
          </a:prstGeom>
          <a:solidFill>
            <a:srgbClr val="FEF200"/>
          </a:solidFill>
          <a:ln/>
        </p:spPr>
      </p:sp>
      <p:sp>
        <p:nvSpPr>
          <p:cNvPr id="10" name="Text 6"/>
          <p:cNvSpPr/>
          <p:nvPr/>
        </p:nvSpPr>
        <p:spPr>
          <a:xfrm>
            <a:off x="676656" y="3364992"/>
            <a:ext cx="2331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TO YOUR BUSINESS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676656" y="3566160"/>
            <a:ext cx="23317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Fabrication-ready packages that cut rework and site delays, clash-free coordination before steel is cut, and detailing capacity on demand when your project pipeline surges.</a:t>
            </a:r>
            <a:endParaRPr lang="en-US" sz="920" dirty="0"/>
          </a:p>
        </p:txBody>
      </p:sp>
      <p:sp>
        <p:nvSpPr>
          <p:cNvPr id="12" name="Text 8"/>
          <p:cNvSpPr/>
          <p:nvPr/>
        </p:nvSpPr>
        <p:spPr>
          <a:xfrm>
            <a:off x="3401568" y="1298448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 PROJECTS COMPLETED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01568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401568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785616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steel detailing for industrial plants</a:t>
            </a:r>
            <a:endParaRPr lang="en-US" sz="970" dirty="0"/>
          </a:p>
        </p:txBody>
      </p:sp>
      <p:sp>
        <p:nvSpPr>
          <p:cNvPr id="16" name="Shape 12"/>
          <p:cNvSpPr/>
          <p:nvPr/>
        </p:nvSpPr>
        <p:spPr>
          <a:xfrm>
            <a:off x="3401568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401568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785616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steelwork fabrication packages</a:t>
            </a:r>
            <a:endParaRPr lang="en-US" sz="970" dirty="0"/>
          </a:p>
        </p:txBody>
      </p:sp>
      <p:sp>
        <p:nvSpPr>
          <p:cNvPr id="19" name="Shape 15"/>
          <p:cNvSpPr/>
          <p:nvPr/>
        </p:nvSpPr>
        <p:spPr>
          <a:xfrm>
            <a:off x="3401568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401568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785616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design &amp; verification</a:t>
            </a:r>
            <a:endParaRPr lang="en-US" sz="970" dirty="0"/>
          </a:p>
        </p:txBody>
      </p:sp>
      <p:sp>
        <p:nvSpPr>
          <p:cNvPr id="22" name="Shape 18"/>
          <p:cNvSpPr/>
          <p:nvPr/>
        </p:nvSpPr>
        <p:spPr>
          <a:xfrm>
            <a:off x="3401568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01568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785616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 drawing production for fabricators</a:t>
            </a:r>
            <a:endParaRPr lang="en-US" sz="970" dirty="0"/>
          </a:p>
        </p:txBody>
      </p:sp>
      <p:sp>
        <p:nvSpPr>
          <p:cNvPr id="25" name="Shape 21"/>
          <p:cNvSpPr/>
          <p:nvPr/>
        </p:nvSpPr>
        <p:spPr>
          <a:xfrm>
            <a:off x="3401568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40156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785616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Rebar detailing for concrete structures</a:t>
            </a:r>
            <a:endParaRPr lang="en-US" sz="970" dirty="0"/>
          </a:p>
        </p:txBody>
      </p:sp>
      <p:sp>
        <p:nvSpPr>
          <p:cNvPr id="28" name="Shape 24"/>
          <p:cNvSpPr/>
          <p:nvPr/>
        </p:nvSpPr>
        <p:spPr>
          <a:xfrm>
            <a:off x="6080760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08076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464808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Pre-engineered building (PEB) detailing</a:t>
            </a:r>
            <a:endParaRPr lang="en-US" sz="970" dirty="0"/>
          </a:p>
        </p:txBody>
      </p:sp>
      <p:sp>
        <p:nvSpPr>
          <p:cNvPr id="31" name="Shape 27"/>
          <p:cNvSpPr/>
          <p:nvPr/>
        </p:nvSpPr>
        <p:spPr>
          <a:xfrm>
            <a:off x="6080760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807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464808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Clash detection &amp; BIM coordination</a:t>
            </a:r>
            <a:endParaRPr lang="en-US" sz="970" dirty="0"/>
          </a:p>
        </p:txBody>
      </p:sp>
      <p:sp>
        <p:nvSpPr>
          <p:cNvPr id="34" name="Shape 30"/>
          <p:cNvSpPr/>
          <p:nvPr/>
        </p:nvSpPr>
        <p:spPr>
          <a:xfrm>
            <a:off x="6080760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6080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464808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Erection drawings &amp; sequencing support</a:t>
            </a:r>
            <a:endParaRPr lang="en-US" sz="970" dirty="0"/>
          </a:p>
        </p:txBody>
      </p:sp>
      <p:sp>
        <p:nvSpPr>
          <p:cNvPr id="37" name="Shape 33"/>
          <p:cNvSpPr/>
          <p:nvPr/>
        </p:nvSpPr>
        <p:spPr>
          <a:xfrm>
            <a:off x="6080760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6080760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6464808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Long-span &amp; stadium roof steel detailing</a:t>
            </a:r>
            <a:endParaRPr lang="en-US" sz="970" dirty="0"/>
          </a:p>
        </p:txBody>
      </p:sp>
      <p:sp>
        <p:nvSpPr>
          <p:cNvPr id="40" name="Shape 36"/>
          <p:cNvSpPr/>
          <p:nvPr/>
        </p:nvSpPr>
        <p:spPr>
          <a:xfrm>
            <a:off x="6080760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41" name="Text 37"/>
          <p:cNvSpPr/>
          <p:nvPr/>
        </p:nvSpPr>
        <p:spPr>
          <a:xfrm>
            <a:off x="6080760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6464808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Revit–Tekla interoperability workflows</a:t>
            </a:r>
            <a:endParaRPr lang="en-US" sz="9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VERTICAL 06 — PIPING DESIGN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PIPING DESIGN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475488" y="1280160"/>
            <a:ext cx="2706624" cy="1819656"/>
          </a:xfrm>
          <a:prstGeom prst="roundRect">
            <a:avLst>
              <a:gd name="adj" fmla="val 2513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pic>
        <p:nvPicPr>
          <p:cNvPr id="8" name="Image 1" descr="/home/claude/img_pipin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307592"/>
            <a:ext cx="2651760" cy="1764792"/>
          </a:xfrm>
          <a:prstGeom prst="rect">
            <a:avLst/>
          </a:prstGeom>
        </p:spPr>
      </p:pic>
      <p:sp>
        <p:nvSpPr>
          <p:cNvPr id="9" name="Shape 5"/>
          <p:cNvSpPr/>
          <p:nvPr/>
        </p:nvSpPr>
        <p:spPr>
          <a:xfrm>
            <a:off x="475488" y="3236976"/>
            <a:ext cx="2706624" cy="1463040"/>
          </a:xfrm>
          <a:prstGeom prst="roundRect">
            <a:avLst>
              <a:gd name="adj" fmla="val 3750"/>
            </a:avLst>
          </a:prstGeom>
          <a:solidFill>
            <a:srgbClr val="FEF200"/>
          </a:solidFill>
          <a:ln/>
        </p:spPr>
      </p:sp>
      <p:sp>
        <p:nvSpPr>
          <p:cNvPr id="10" name="Text 6"/>
          <p:cNvSpPr/>
          <p:nvPr/>
        </p:nvSpPr>
        <p:spPr>
          <a:xfrm>
            <a:off x="676656" y="3364992"/>
            <a:ext cx="2331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200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TO YOUR BUSINESS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676656" y="3566160"/>
            <a:ext cx="233172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0D0D0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Compliant, clash-free piping delivered to your company standards — compressing revamp schedules, reducing engineering cost per line, and keeping brownfield surprises off the critical path.</a:t>
            </a:r>
            <a:endParaRPr lang="en-US" sz="920" dirty="0"/>
          </a:p>
        </p:txBody>
      </p:sp>
      <p:sp>
        <p:nvSpPr>
          <p:cNvPr id="12" name="Text 8"/>
          <p:cNvSpPr/>
          <p:nvPr/>
        </p:nvSpPr>
        <p:spPr>
          <a:xfrm>
            <a:off x="3401568" y="1298448"/>
            <a:ext cx="52120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2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 PROJECTS COMPLETED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3401568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401568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785616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P&amp;ID development for process plants</a:t>
            </a:r>
            <a:endParaRPr lang="en-US" sz="970" dirty="0"/>
          </a:p>
        </p:txBody>
      </p:sp>
      <p:sp>
        <p:nvSpPr>
          <p:cNvPr id="16" name="Shape 12"/>
          <p:cNvSpPr/>
          <p:nvPr/>
        </p:nvSpPr>
        <p:spPr>
          <a:xfrm>
            <a:off x="3401568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3401568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3785616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3D piping layout in Plant 3D / AVEVA E3D</a:t>
            </a:r>
            <a:endParaRPr lang="en-US" sz="970" dirty="0"/>
          </a:p>
        </p:txBody>
      </p:sp>
      <p:sp>
        <p:nvSpPr>
          <p:cNvPr id="19" name="Shape 15"/>
          <p:cNvSpPr/>
          <p:nvPr/>
        </p:nvSpPr>
        <p:spPr>
          <a:xfrm>
            <a:off x="3401568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0" name="Text 16"/>
          <p:cNvSpPr/>
          <p:nvPr/>
        </p:nvSpPr>
        <p:spPr>
          <a:xfrm>
            <a:off x="3401568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21" name="Text 17"/>
          <p:cNvSpPr/>
          <p:nvPr/>
        </p:nvSpPr>
        <p:spPr>
          <a:xfrm>
            <a:off x="3785616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Isometric extraction &amp; spool drawings</a:t>
            </a:r>
            <a:endParaRPr lang="en-US" sz="970" dirty="0"/>
          </a:p>
        </p:txBody>
      </p:sp>
      <p:sp>
        <p:nvSpPr>
          <p:cNvPr id="22" name="Shape 18"/>
          <p:cNvSpPr/>
          <p:nvPr/>
        </p:nvSpPr>
        <p:spPr>
          <a:xfrm>
            <a:off x="3401568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01568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3785616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LNG &amp; hydrogen piping system design</a:t>
            </a:r>
            <a:endParaRPr lang="en-US" sz="970" dirty="0"/>
          </a:p>
        </p:txBody>
      </p:sp>
      <p:sp>
        <p:nvSpPr>
          <p:cNvPr id="25" name="Shape 21"/>
          <p:cNvSpPr/>
          <p:nvPr/>
        </p:nvSpPr>
        <p:spPr>
          <a:xfrm>
            <a:off x="3401568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401568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785616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Refinery revamp piping engineering (FCC units)</a:t>
            </a:r>
            <a:endParaRPr lang="en-US" sz="970" dirty="0"/>
          </a:p>
        </p:txBody>
      </p:sp>
      <p:sp>
        <p:nvSpPr>
          <p:cNvPr id="28" name="Shape 24"/>
          <p:cNvSpPr/>
          <p:nvPr/>
        </p:nvSpPr>
        <p:spPr>
          <a:xfrm>
            <a:off x="6080760" y="1664208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6080760" y="166420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6464808" y="1609344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 stress analysis coordination (CAESAR II)</a:t>
            </a:r>
            <a:endParaRPr lang="en-US" sz="970" dirty="0"/>
          </a:p>
        </p:txBody>
      </p:sp>
      <p:sp>
        <p:nvSpPr>
          <p:cNvPr id="31" name="Shape 27"/>
          <p:cNvSpPr/>
          <p:nvPr/>
        </p:nvSpPr>
        <p:spPr>
          <a:xfrm>
            <a:off x="6080760" y="2286000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6080760" y="22860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6464808" y="2231136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&amp; effluent treatment plant piping</a:t>
            </a:r>
            <a:endParaRPr lang="en-US" sz="970" dirty="0"/>
          </a:p>
        </p:txBody>
      </p:sp>
      <p:sp>
        <p:nvSpPr>
          <p:cNvPr id="34" name="Shape 30"/>
          <p:cNvSpPr/>
          <p:nvPr/>
        </p:nvSpPr>
        <p:spPr>
          <a:xfrm>
            <a:off x="6080760" y="2907792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5" name="Text 31"/>
          <p:cNvSpPr/>
          <p:nvPr/>
        </p:nvSpPr>
        <p:spPr>
          <a:xfrm>
            <a:off x="6080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464808" y="2852928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Skid &amp; modular package piping design</a:t>
            </a:r>
            <a:endParaRPr lang="en-US" sz="970" dirty="0"/>
          </a:p>
        </p:txBody>
      </p:sp>
      <p:sp>
        <p:nvSpPr>
          <p:cNvPr id="37" name="Shape 33"/>
          <p:cNvSpPr/>
          <p:nvPr/>
        </p:nvSpPr>
        <p:spPr>
          <a:xfrm>
            <a:off x="6080760" y="3529584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6080760" y="35295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39" name="Text 35"/>
          <p:cNvSpPr/>
          <p:nvPr/>
        </p:nvSpPr>
        <p:spPr>
          <a:xfrm>
            <a:off x="6464808" y="3474720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 support design &amp; standardisation</a:t>
            </a:r>
            <a:endParaRPr lang="en-US" sz="970" dirty="0"/>
          </a:p>
        </p:txBody>
      </p:sp>
      <p:sp>
        <p:nvSpPr>
          <p:cNvPr id="40" name="Shape 36"/>
          <p:cNvSpPr/>
          <p:nvPr/>
        </p:nvSpPr>
        <p:spPr>
          <a:xfrm>
            <a:off x="6080760" y="4151376"/>
            <a:ext cx="274320" cy="274320"/>
          </a:xfrm>
          <a:prstGeom prst="ellipse">
            <a:avLst/>
          </a:prstGeom>
          <a:solidFill>
            <a:srgbClr val="0D0D0D"/>
          </a:solidFill>
          <a:ln w="15875">
            <a:solidFill>
              <a:srgbClr val="FEF200"/>
            </a:solidFill>
            <a:prstDash val="solid"/>
          </a:ln>
        </p:spPr>
      </p:sp>
      <p:sp>
        <p:nvSpPr>
          <p:cNvPr id="41" name="Text 37"/>
          <p:cNvSpPr/>
          <p:nvPr/>
        </p:nvSpPr>
        <p:spPr>
          <a:xfrm>
            <a:off x="6080760" y="41513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6464808" y="4096512"/>
            <a:ext cx="21762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70" dirty="0">
                <a:solidFill>
                  <a:srgbClr val="E8E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Tie-in &amp; brownfield as-built verification</a:t>
            </a:r>
            <a:endParaRPr lang="en-US" sz="9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EF2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OUTCOMES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75488" y="493776"/>
            <a:ext cx="7498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VALUE WE ADD TO YOUR COMPANY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822960" cy="0"/>
          </a:xfrm>
          <a:prstGeom prst="line">
            <a:avLst/>
          </a:prstGeom>
          <a:noFill/>
          <a:ln w="38100">
            <a:solidFill>
              <a:srgbClr val="FEF200"/>
            </a:solidFill>
            <a:prstDash val="solid"/>
          </a:ln>
        </p:spPr>
      </p:sp>
      <p:pic>
        <p:nvPicPr>
          <p:cNvPr id="5" name="Image 0" descr="/home/claude/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0" y="256032"/>
            <a:ext cx="658368" cy="65836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4864608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7E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Trigona Digital Pvt Ltd  |  Company Brochure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502920" y="1316736"/>
            <a:ext cx="2615184" cy="1554480"/>
          </a:xfrm>
          <a:prstGeom prst="roundRect">
            <a:avLst>
              <a:gd name="adj" fmla="val 411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85800" y="1481328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652" y="1581180"/>
            <a:ext cx="184343" cy="184343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79576" y="1481328"/>
            <a:ext cx="17922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Total Engineering Cost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685800" y="1975104"/>
            <a:ext cx="22494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35–40% below onshore and metro-India rates — without the quality trade-off, and with no fixed headcount commitment.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3401568" y="1316736"/>
            <a:ext cx="2615184" cy="1554480"/>
          </a:xfrm>
          <a:prstGeom prst="roundRect">
            <a:avLst>
              <a:gd name="adj" fmla="val 411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3584448" y="1481328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4300" y="1581180"/>
            <a:ext cx="184343" cy="184343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078224" y="1481328"/>
            <a:ext cx="17922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Time-to-Market</a:t>
            </a:r>
            <a:endParaRPr lang="en-US" sz="1150" dirty="0"/>
          </a:p>
        </p:txBody>
      </p:sp>
      <p:sp>
        <p:nvSpPr>
          <p:cNvPr id="16" name="Text 11"/>
          <p:cNvSpPr/>
          <p:nvPr/>
        </p:nvSpPr>
        <p:spPr>
          <a:xfrm>
            <a:off x="3584448" y="1975104"/>
            <a:ext cx="22494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Simulation-led design and DFM discipline compress prototype loops; retainer clients get 24–48h CAD turnarounds.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6300216" y="1316736"/>
            <a:ext cx="2615184" cy="1554480"/>
          </a:xfrm>
          <a:prstGeom prst="roundRect">
            <a:avLst>
              <a:gd name="adj" fmla="val 411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6483096" y="1481328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2948" y="1581180"/>
            <a:ext cx="184343" cy="184343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976872" y="1481328"/>
            <a:ext cx="17922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De-Risked Compliance</a:t>
            </a:r>
            <a:endParaRPr lang="en-US" sz="1150" dirty="0"/>
          </a:p>
        </p:txBody>
      </p:sp>
      <p:sp>
        <p:nvSpPr>
          <p:cNvPr id="21" name="Text 15"/>
          <p:cNvSpPr/>
          <p:nvPr/>
        </p:nvSpPr>
        <p:spPr>
          <a:xfrm>
            <a:off x="6483096" y="1975104"/>
            <a:ext cx="22494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Deliverables aligned to ASME, MIL-SPEC, EN and DIN — so audits, certifications and export approvals pass first time.</a:t>
            </a:r>
            <a:endParaRPr lang="en-US" sz="950" dirty="0"/>
          </a:p>
        </p:txBody>
      </p:sp>
      <p:sp>
        <p:nvSpPr>
          <p:cNvPr id="22" name="Shape 16"/>
          <p:cNvSpPr/>
          <p:nvPr/>
        </p:nvSpPr>
        <p:spPr>
          <a:xfrm>
            <a:off x="502920" y="3108960"/>
            <a:ext cx="2615184" cy="1554480"/>
          </a:xfrm>
          <a:prstGeom prst="roundRect">
            <a:avLst>
              <a:gd name="adj" fmla="val 411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23" name="Shape 17"/>
          <p:cNvSpPr/>
          <p:nvPr/>
        </p:nvSpPr>
        <p:spPr>
          <a:xfrm>
            <a:off x="685800" y="32735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5652" y="3373404"/>
            <a:ext cx="184343" cy="184343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1179576" y="3273552"/>
            <a:ext cx="17922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Engineers, Direct Access</a:t>
            </a:r>
            <a:endParaRPr lang="en-US" sz="1150" dirty="0"/>
          </a:p>
        </p:txBody>
      </p:sp>
      <p:sp>
        <p:nvSpPr>
          <p:cNvPr id="26" name="Text 19"/>
          <p:cNvSpPr/>
          <p:nvPr/>
        </p:nvSpPr>
        <p:spPr>
          <a:xfrm>
            <a:off x="685800" y="3767328"/>
            <a:ext cx="22494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work with the engineers doing the analysis — no account-manager relay, no junior hand-offs.</a:t>
            </a:r>
            <a:endParaRPr lang="en-US" sz="950" dirty="0"/>
          </a:p>
        </p:txBody>
      </p:sp>
      <p:sp>
        <p:nvSpPr>
          <p:cNvPr id="27" name="Shape 20"/>
          <p:cNvSpPr/>
          <p:nvPr/>
        </p:nvSpPr>
        <p:spPr>
          <a:xfrm>
            <a:off x="3401568" y="3108960"/>
            <a:ext cx="2615184" cy="1554480"/>
          </a:xfrm>
          <a:prstGeom prst="roundRect">
            <a:avLst>
              <a:gd name="adj" fmla="val 411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28" name="Shape 21"/>
          <p:cNvSpPr/>
          <p:nvPr/>
        </p:nvSpPr>
        <p:spPr>
          <a:xfrm>
            <a:off x="3584448" y="32735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84300" y="3373404"/>
            <a:ext cx="184343" cy="184343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4078224" y="3273552"/>
            <a:ext cx="17922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Protection by Default</a:t>
            </a:r>
            <a:endParaRPr lang="en-US" sz="1150" dirty="0"/>
          </a:p>
        </p:txBody>
      </p:sp>
      <p:sp>
        <p:nvSpPr>
          <p:cNvPr id="31" name="Text 23"/>
          <p:cNvSpPr/>
          <p:nvPr/>
        </p:nvSpPr>
        <p:spPr>
          <a:xfrm>
            <a:off x="3584448" y="3767328"/>
            <a:ext cx="22494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NDA-first onboarding, clean IP transfer in every contract, and defence-grade confidentiality practices.</a:t>
            </a:r>
            <a:endParaRPr lang="en-US" sz="950" dirty="0"/>
          </a:p>
        </p:txBody>
      </p:sp>
      <p:sp>
        <p:nvSpPr>
          <p:cNvPr id="32" name="Shape 24"/>
          <p:cNvSpPr/>
          <p:nvPr/>
        </p:nvSpPr>
        <p:spPr>
          <a:xfrm>
            <a:off x="6300216" y="3108960"/>
            <a:ext cx="2615184" cy="1554480"/>
          </a:xfrm>
          <a:prstGeom prst="roundRect">
            <a:avLst>
              <a:gd name="adj" fmla="val 4118"/>
            </a:avLst>
          </a:prstGeom>
          <a:solidFill>
            <a:srgbClr val="18181B"/>
          </a:solidFill>
          <a:ln w="12700">
            <a:solidFill>
              <a:srgbClr val="2E2E33"/>
            </a:solidFill>
            <a:prstDash val="solid"/>
          </a:ln>
        </p:spPr>
      </p:sp>
      <p:sp>
        <p:nvSpPr>
          <p:cNvPr id="33" name="Shape 25"/>
          <p:cNvSpPr/>
          <p:nvPr/>
        </p:nvSpPr>
        <p:spPr>
          <a:xfrm>
            <a:off x="6483096" y="3273552"/>
            <a:ext cx="384048" cy="384048"/>
          </a:xfrm>
          <a:prstGeom prst="ellipse">
            <a:avLst/>
          </a:prstGeom>
          <a:solidFill>
            <a:srgbClr val="FEF200"/>
          </a:solidFill>
          <a:ln/>
        </p:spPr>
      </p:sp>
      <p:pic>
        <p:nvPicPr>
          <p:cNvPr id="34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82948" y="3373404"/>
            <a:ext cx="184343" cy="184343"/>
          </a:xfrm>
          <a:prstGeom prst="rect">
            <a:avLst/>
          </a:prstGeom>
        </p:spPr>
      </p:pic>
      <p:sp>
        <p:nvSpPr>
          <p:cNvPr id="35" name="Text 26"/>
          <p:cNvSpPr/>
          <p:nvPr/>
        </p:nvSpPr>
        <p:spPr>
          <a:xfrm>
            <a:off x="6976872" y="3273552"/>
            <a:ext cx="1792224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Accountable Partner</a:t>
            </a:r>
            <a:endParaRPr lang="en-US" sz="1150" dirty="0"/>
          </a:p>
        </p:txBody>
      </p:sp>
      <p:sp>
        <p:nvSpPr>
          <p:cNvPr id="36" name="Text 27"/>
          <p:cNvSpPr/>
          <p:nvPr/>
        </p:nvSpPr>
        <p:spPr>
          <a:xfrm>
            <a:off x="6483096" y="3767328"/>
            <a:ext cx="2249424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B9BD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verticals under one roof: concept, simulation, detailing and manufacturing support without vendor juggling.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1326</Words>
  <Application>Microsoft Office PowerPoint</Application>
  <PresentationFormat>On-screen Show (16:9)</PresentationFormat>
  <Paragraphs>231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Trigona Digital — Company Brochure</dc:title>
  <dc:subject>PptxGenJS Presentation</dc:subject>
  <dc:creator>Trigona Digital Pvt Ltd</dc:creator>
  <cp:lastModifiedBy>Bhavesh Usadad</cp:lastModifiedBy>
  <cp:revision>2</cp:revision>
  <dcterms:created xsi:type="dcterms:W3CDTF">2026-07-09T06:41:40Z</dcterms:created>
  <dcterms:modified xsi:type="dcterms:W3CDTF">2026-07-10T06:09:04Z</dcterms:modified>
</cp:coreProperties>
</file>